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1" r:id="rId4"/>
    <p:sldId id="259" r:id="rId5"/>
    <p:sldId id="262" r:id="rId6"/>
    <p:sldId id="264" r:id="rId7"/>
    <p:sldId id="265" r:id="rId8"/>
    <p:sldId id="266" r:id="rId9"/>
    <p:sldId id="267" r:id="rId10"/>
    <p:sldId id="269" r:id="rId11"/>
    <p:sldId id="270" r:id="rId12"/>
    <p:sldId id="271" r:id="rId13"/>
    <p:sldId id="274" r:id="rId14"/>
    <p:sldId id="275" r:id="rId15"/>
    <p:sldId id="276" r:id="rId16"/>
    <p:sldId id="279" r:id="rId17"/>
    <p:sldId id="282" r:id="rId18"/>
    <p:sldId id="284" r:id="rId19"/>
    <p:sldId id="285" r:id="rId20"/>
    <p:sldId id="286" r:id="rId21"/>
    <p:sldId id="287" r:id="rId22"/>
    <p:sldId id="291" r:id="rId23"/>
    <p:sldId id="288" r:id="rId24"/>
    <p:sldId id="290" r:id="rId25"/>
    <p:sldId id="283" r:id="rId2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varScale="1">
        <p:scale>
          <a:sx n="108" d="100"/>
          <a:sy n="108" d="100"/>
        </p:scale>
        <p:origin x="-648"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2B073A35-770F-49E7-9590-C9D201F44DF0}" type="datetimeFigureOut">
              <a:rPr lang="cs-CZ" smtClean="0"/>
              <a:pPr/>
              <a:t>14.12.2021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2E251EFF-D4BF-4F74-A4DF-D2AAB9672634}" type="slidenum">
              <a:rPr lang="cs-CZ" smtClean="0"/>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B073A35-770F-49E7-9590-C9D201F44DF0}" type="datetimeFigureOut">
              <a:rPr lang="cs-CZ" smtClean="0"/>
              <a:pPr/>
              <a:t>14.12.2021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2E251EFF-D4BF-4F74-A4DF-D2AAB9672634}" type="slidenum">
              <a:rPr lang="cs-CZ" smtClean="0"/>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B073A35-770F-49E7-9590-C9D201F44DF0}" type="datetimeFigureOut">
              <a:rPr lang="cs-CZ" smtClean="0"/>
              <a:pPr/>
              <a:t>14.12.2021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2E251EFF-D4BF-4F74-A4DF-D2AAB9672634}" type="slidenum">
              <a:rPr lang="cs-CZ" smtClean="0"/>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B073A35-770F-49E7-9590-C9D201F44DF0}" type="datetimeFigureOut">
              <a:rPr lang="cs-CZ" smtClean="0"/>
              <a:pPr/>
              <a:t>14.12.2021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2E251EFF-D4BF-4F74-A4DF-D2AAB9672634}" type="slidenum">
              <a:rPr lang="cs-CZ" smtClean="0"/>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2B073A35-770F-49E7-9590-C9D201F44DF0}" type="datetimeFigureOut">
              <a:rPr lang="cs-CZ" smtClean="0"/>
              <a:pPr/>
              <a:t>14.12.2021</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2E251EFF-D4BF-4F74-A4DF-D2AAB9672634}" type="slidenum">
              <a:rPr lang="cs-CZ" smtClean="0"/>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2B073A35-770F-49E7-9590-C9D201F44DF0}" type="datetimeFigureOut">
              <a:rPr lang="cs-CZ" smtClean="0"/>
              <a:pPr/>
              <a:t>14.12.2021</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2E251EFF-D4BF-4F74-A4DF-D2AAB9672634}" type="slidenum">
              <a:rPr lang="cs-CZ" smtClean="0"/>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2B073A35-770F-49E7-9590-C9D201F44DF0}" type="datetimeFigureOut">
              <a:rPr lang="cs-CZ" smtClean="0"/>
              <a:pPr/>
              <a:t>14.12.2021</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2E251EFF-D4BF-4F74-A4DF-D2AAB9672634}" type="slidenum">
              <a:rPr lang="cs-CZ" smtClean="0"/>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2B073A35-770F-49E7-9590-C9D201F44DF0}" type="datetimeFigureOut">
              <a:rPr lang="cs-CZ" smtClean="0"/>
              <a:pPr/>
              <a:t>14.12.2021</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2E251EFF-D4BF-4F74-A4DF-D2AAB9672634}" type="slidenum">
              <a:rPr lang="cs-CZ" smtClean="0"/>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B073A35-770F-49E7-9590-C9D201F44DF0}" type="datetimeFigureOut">
              <a:rPr lang="cs-CZ" smtClean="0"/>
              <a:pPr/>
              <a:t>14.12.2021</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2E251EFF-D4BF-4F74-A4DF-D2AAB9672634}" type="slidenum">
              <a:rPr lang="cs-CZ" smtClean="0"/>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B073A35-770F-49E7-9590-C9D201F44DF0}" type="datetimeFigureOut">
              <a:rPr lang="cs-CZ" smtClean="0"/>
              <a:pPr/>
              <a:t>14.12.2021</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2E251EFF-D4BF-4F74-A4DF-D2AAB9672634}" type="slidenum">
              <a:rPr lang="cs-CZ" smtClean="0"/>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B073A35-770F-49E7-9590-C9D201F44DF0}" type="datetimeFigureOut">
              <a:rPr lang="cs-CZ" smtClean="0"/>
              <a:pPr/>
              <a:t>14.12.2021</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2E251EFF-D4BF-4F74-A4DF-D2AAB9672634}" type="slidenum">
              <a:rPr lang="cs-CZ" smtClean="0"/>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73A35-770F-49E7-9590-C9D201F44DF0}" type="datetimeFigureOut">
              <a:rPr lang="cs-CZ" smtClean="0"/>
              <a:pPr/>
              <a:t>14.12.2021</a:t>
            </a:fld>
            <a:endParaRPr lang="cs-CZ"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51EFF-D4BF-4F74-A4DF-D2AAB9672634}" type="slidenum">
              <a:rPr lang="cs-CZ" smtClean="0"/>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d:\Users\Marta\Desktop\mapy(219).png"/>
          <p:cNvPicPr>
            <a:picLocks noGrp="1" noChangeAspect="1" noChangeArrowheads="1"/>
          </p:cNvPicPr>
          <p:nvPr>
            <p:ph idx="1"/>
          </p:nvPr>
        </p:nvPicPr>
        <p:blipFill>
          <a:blip r:embed="rId2"/>
          <a:srcRect/>
          <a:stretch>
            <a:fillRect/>
          </a:stretch>
        </p:blipFill>
        <p:spPr bwMode="auto">
          <a:xfrm>
            <a:off x="0" y="0"/>
            <a:ext cx="9144000" cy="6357958"/>
          </a:xfrm>
          <a:prstGeom prst="rect">
            <a:avLst/>
          </a:prstGeom>
          <a:noFill/>
        </p:spPr>
      </p:pic>
      <p:sp>
        <p:nvSpPr>
          <p:cNvPr id="5" name="Elipsa 4"/>
          <p:cNvSpPr/>
          <p:nvPr/>
        </p:nvSpPr>
        <p:spPr>
          <a:xfrm>
            <a:off x="2071670" y="3643314"/>
            <a:ext cx="928694" cy="92869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Elipsa 5"/>
          <p:cNvSpPr/>
          <p:nvPr/>
        </p:nvSpPr>
        <p:spPr>
          <a:xfrm>
            <a:off x="6286512" y="1785926"/>
            <a:ext cx="642942" cy="64294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Elipsa 6"/>
          <p:cNvSpPr/>
          <p:nvPr/>
        </p:nvSpPr>
        <p:spPr>
          <a:xfrm>
            <a:off x="1714480" y="2071678"/>
            <a:ext cx="642942" cy="64294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Elipsa 7"/>
          <p:cNvSpPr/>
          <p:nvPr/>
        </p:nvSpPr>
        <p:spPr>
          <a:xfrm>
            <a:off x="2571736" y="1428736"/>
            <a:ext cx="642942" cy="64294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Elipsa 8"/>
          <p:cNvSpPr/>
          <p:nvPr/>
        </p:nvSpPr>
        <p:spPr>
          <a:xfrm>
            <a:off x="4071934" y="1142984"/>
            <a:ext cx="642942" cy="64294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Elipsa 9"/>
          <p:cNvSpPr/>
          <p:nvPr/>
        </p:nvSpPr>
        <p:spPr>
          <a:xfrm>
            <a:off x="4071934" y="5000636"/>
            <a:ext cx="714380" cy="64294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Obdélník 10"/>
          <p:cNvSpPr/>
          <p:nvPr/>
        </p:nvSpPr>
        <p:spPr>
          <a:xfrm>
            <a:off x="142844" y="6429396"/>
            <a:ext cx="9001156" cy="338554"/>
          </a:xfrm>
          <a:prstGeom prst="rect">
            <a:avLst/>
          </a:prstGeom>
        </p:spPr>
        <p:txBody>
          <a:bodyPr wrap="square">
            <a:spAutoFit/>
          </a:bodyPr>
          <a:lstStyle/>
          <a:p>
            <a:r>
              <a:rPr lang="cs-CZ" sz="800" b="1" i="1" dirty="0" smtClean="0">
                <a:latin typeface="Arial" pitchFamily="34" charset="0"/>
                <a:cs typeface="Arial" pitchFamily="34" charset="0"/>
              </a:rPr>
              <a:t>S noclehem ve Volarech a propršenou cestou švýcarskými dálnicemi jsme dojeli do městečka Leysin.  Máme zde vybavený apartmán s prostornou terasou.  V příštích 5 dnech vystoupíme na 5 dvoutísicovek v okolí. Začínáme horou Le Chamossaire (le šamosér).  Všichni tady mluví francouzsky, tak se učíme vyslovovat pozdrav "bon jour".</a:t>
            </a:r>
            <a:endParaRPr lang="cs-CZ" sz="8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1266" name="Picture 2" descr="d:\Users\Marta\Desktop\Můj Foťák\DSCN0057.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4" name="Obdélník 3"/>
          <p:cNvSpPr/>
          <p:nvPr/>
        </p:nvSpPr>
        <p:spPr>
          <a:xfrm>
            <a:off x="6786578" y="500042"/>
            <a:ext cx="2214578" cy="246221"/>
          </a:xfrm>
          <a:prstGeom prst="rect">
            <a:avLst/>
          </a:prstGeom>
        </p:spPr>
        <p:txBody>
          <a:bodyPr wrap="square">
            <a:spAutoFit/>
          </a:bodyPr>
          <a:lstStyle/>
          <a:p>
            <a:r>
              <a:rPr lang="cs-CZ" sz="1000" i="1" dirty="0" smtClean="0"/>
              <a:t>Přes Col de Bretaye se převalují mraky.</a:t>
            </a:r>
            <a:endParaRPr lang="cs-CZ" sz="1000"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2290" name="Picture 2" descr="d:\Users\Marta\Desktop\Můj Foťák\DSCN0058.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4" name="Obdélník 3"/>
          <p:cNvSpPr/>
          <p:nvPr/>
        </p:nvSpPr>
        <p:spPr>
          <a:xfrm>
            <a:off x="1714480" y="1500174"/>
            <a:ext cx="3792616" cy="215444"/>
          </a:xfrm>
          <a:prstGeom prst="rect">
            <a:avLst/>
          </a:prstGeom>
        </p:spPr>
        <p:txBody>
          <a:bodyPr wrap="square">
            <a:spAutoFit/>
          </a:bodyPr>
          <a:lstStyle/>
          <a:p>
            <a:r>
              <a:rPr lang="cs-CZ" sz="800" dirty="0" smtClean="0">
                <a:latin typeface="Arial" pitchFamily="34" charset="0"/>
                <a:cs typeface="Arial" pitchFamily="34" charset="0"/>
              </a:rPr>
              <a:t>Petit Chamossaire</a:t>
            </a:r>
            <a:endParaRPr lang="cs-CZ" sz="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3314" name="Picture 2" descr="d:\Users\Marta\Desktop\Můj Foťák\DSCN0059.JP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
        <p:nvSpPr>
          <p:cNvPr id="4" name="Šipka dolů 3"/>
          <p:cNvSpPr/>
          <p:nvPr/>
        </p:nvSpPr>
        <p:spPr>
          <a:xfrm rot="6072354">
            <a:off x="7545382" y="4170770"/>
            <a:ext cx="83958" cy="29418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Šipka dolů 4"/>
          <p:cNvSpPr/>
          <p:nvPr/>
        </p:nvSpPr>
        <p:spPr>
          <a:xfrm rot="12085123">
            <a:off x="5583631" y="3547029"/>
            <a:ext cx="80832" cy="29210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6386" name="Picture 2" descr="d:\Users\Marta\Desktop\Můj Foťák\DSCN0062.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4" name="Obdélník 3"/>
          <p:cNvSpPr/>
          <p:nvPr/>
        </p:nvSpPr>
        <p:spPr>
          <a:xfrm>
            <a:off x="142844" y="428605"/>
            <a:ext cx="1714512" cy="400110"/>
          </a:xfrm>
          <a:prstGeom prst="rect">
            <a:avLst/>
          </a:prstGeom>
        </p:spPr>
        <p:txBody>
          <a:bodyPr wrap="square">
            <a:spAutoFit/>
          </a:bodyPr>
          <a:lstStyle/>
          <a:p>
            <a:r>
              <a:rPr lang="cs-CZ" sz="1000" i="1" dirty="0" smtClean="0"/>
              <a:t>Krásné jezírko Lac de Bretaye a sedlo téhož názvu.</a:t>
            </a:r>
            <a:endParaRPr lang="cs-CZ" sz="1000"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7410" name="Picture 2" descr="d:\Users\Marta\Desktop\Můj Foťák\DSCN0063.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4" name="Obdélník 3"/>
          <p:cNvSpPr/>
          <p:nvPr/>
        </p:nvSpPr>
        <p:spPr>
          <a:xfrm>
            <a:off x="5072066" y="3071810"/>
            <a:ext cx="2714644" cy="553998"/>
          </a:xfrm>
          <a:prstGeom prst="rect">
            <a:avLst/>
          </a:prstGeom>
        </p:spPr>
        <p:txBody>
          <a:bodyPr wrap="square">
            <a:spAutoFit/>
          </a:bodyPr>
          <a:lstStyle/>
          <a:p>
            <a:r>
              <a:rPr lang="cs-CZ" sz="1000" i="1" dirty="0" smtClean="0"/>
              <a:t>Cedule se kterou se budeme setkávat denně:</a:t>
            </a:r>
          </a:p>
          <a:p>
            <a:r>
              <a:rPr lang="cs-CZ" sz="1000" i="1" dirty="0" smtClean="0"/>
              <a:t>Krávy opečovávají naši krajinu. Matka kráva chrání své tele - dodržujte odstup.</a:t>
            </a:r>
            <a:endParaRPr lang="cs-CZ" sz="1000"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8434" name="Picture 2" descr="d:\Users\Marta\Desktop\Můj Foťák\DSCN0064.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4" name="Obdélník 3"/>
          <p:cNvSpPr/>
          <p:nvPr/>
        </p:nvSpPr>
        <p:spPr>
          <a:xfrm>
            <a:off x="214283" y="500042"/>
            <a:ext cx="6555980" cy="246221"/>
          </a:xfrm>
          <a:prstGeom prst="rect">
            <a:avLst/>
          </a:prstGeom>
        </p:spPr>
        <p:txBody>
          <a:bodyPr wrap="square">
            <a:spAutoFit/>
          </a:bodyPr>
          <a:lstStyle/>
          <a:p>
            <a:r>
              <a:rPr lang="cs-CZ" sz="1000" i="1" dirty="0" smtClean="0"/>
              <a:t>V sedélku mezi velkým a malým Chamossaire.</a:t>
            </a:r>
            <a:endParaRPr lang="cs-CZ" sz="1000"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1506" name="Picture 2" descr="d:\Users\Marta\Desktop\Můj Foťák\DSCN0067.JPG"/>
          <p:cNvPicPr>
            <a:picLocks noGrp="1" noChangeAspect="1" noChangeArrowheads="1"/>
          </p:cNvPicPr>
          <p:nvPr>
            <p:ph idx="1"/>
          </p:nvPr>
        </p:nvPicPr>
        <p:blipFill>
          <a:blip r:embed="rId2"/>
          <a:srcRect/>
          <a:stretch>
            <a:fillRect/>
          </a:stretch>
        </p:blipFill>
        <p:spPr bwMode="auto">
          <a:xfrm>
            <a:off x="1" y="0"/>
            <a:ext cx="9144000" cy="6858000"/>
          </a:xfrm>
          <a:prstGeom prst="rect">
            <a:avLst/>
          </a:prstGeom>
          <a:noFill/>
        </p:spPr>
      </p:pic>
      <p:sp>
        <p:nvSpPr>
          <p:cNvPr id="4" name="Obdélník 3"/>
          <p:cNvSpPr/>
          <p:nvPr/>
        </p:nvSpPr>
        <p:spPr>
          <a:xfrm>
            <a:off x="71406" y="500043"/>
            <a:ext cx="2286016" cy="400110"/>
          </a:xfrm>
          <a:prstGeom prst="rect">
            <a:avLst/>
          </a:prstGeom>
        </p:spPr>
        <p:txBody>
          <a:bodyPr wrap="square">
            <a:spAutoFit/>
          </a:bodyPr>
          <a:lstStyle/>
          <a:p>
            <a:r>
              <a:rPr lang="cs-CZ" sz="1000" i="1" dirty="0" smtClean="0"/>
              <a:t>Na Chamossaire se ze sedélka musí zdolat strmý výšvih. Hřeben je nádherný.</a:t>
            </a:r>
            <a:endParaRPr lang="cs-CZ" sz="1000"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4578" name="Picture 2" descr="d:\Users\Marta\Desktop\Můj Foťák\DSCN0070.JPG"/>
          <p:cNvPicPr>
            <a:picLocks noGrp="1" noChangeAspect="1" noChangeArrowheads="1"/>
          </p:cNvPicPr>
          <p:nvPr>
            <p:ph idx="1"/>
          </p:nvPr>
        </p:nvPicPr>
        <p:blipFill>
          <a:blip r:embed="rId2"/>
          <a:srcRect/>
          <a:stretch>
            <a:fillRect/>
          </a:stretch>
        </p:blipFill>
        <p:spPr bwMode="auto">
          <a:xfrm>
            <a:off x="1" y="0"/>
            <a:ext cx="9144000" cy="6858000"/>
          </a:xfrm>
          <a:prstGeom prst="rect">
            <a:avLst/>
          </a:prstGeom>
          <a:noFill/>
        </p:spPr>
      </p:pic>
      <p:sp>
        <p:nvSpPr>
          <p:cNvPr id="4" name="Obdélník 3"/>
          <p:cNvSpPr/>
          <p:nvPr/>
        </p:nvSpPr>
        <p:spPr>
          <a:xfrm>
            <a:off x="6500826" y="428603"/>
            <a:ext cx="2500330" cy="400110"/>
          </a:xfrm>
          <a:prstGeom prst="rect">
            <a:avLst/>
          </a:prstGeom>
        </p:spPr>
        <p:txBody>
          <a:bodyPr wrap="square">
            <a:spAutoFit/>
          </a:bodyPr>
          <a:lstStyle/>
          <a:p>
            <a:r>
              <a:rPr lang="cs-CZ" sz="1000" i="1" dirty="0" smtClean="0"/>
              <a:t>Severní úbočí hory jsou plné skalních útvarů, padají kolmo dolů.</a:t>
            </a:r>
            <a:endParaRPr lang="cs-CZ" sz="1000" i="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0" name="Picture 2" descr="d:\Users\Marta\Desktop\Mobil Švýcarsko\IMG_20210808_155434.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
        <p:nvSpPr>
          <p:cNvPr id="4" name="Obdélník 3"/>
          <p:cNvSpPr/>
          <p:nvPr/>
        </p:nvSpPr>
        <p:spPr>
          <a:xfrm>
            <a:off x="142845" y="1643050"/>
            <a:ext cx="2786081" cy="400110"/>
          </a:xfrm>
          <a:prstGeom prst="rect">
            <a:avLst/>
          </a:prstGeom>
        </p:spPr>
        <p:txBody>
          <a:bodyPr wrap="square">
            <a:spAutoFit/>
          </a:bodyPr>
          <a:lstStyle/>
          <a:p>
            <a:r>
              <a:rPr lang="pl-PL" sz="1000" i="1" dirty="0" smtClean="0"/>
              <a:t>Pohled do údolí </a:t>
            </a:r>
            <a:r>
              <a:rPr lang="cs-CZ" sz="1000" i="1" dirty="0" smtClean="0"/>
              <a:t>Rhôny</a:t>
            </a:r>
            <a:r>
              <a:rPr lang="pl-PL" sz="1000" i="1" dirty="0" smtClean="0"/>
              <a:t> s městem Aigle (405 m). Z Aigle do Leysinu autem bylo převýšení 855 metrů.</a:t>
            </a:r>
            <a:endParaRPr lang="cs-CZ" sz="1000" i="1" dirty="0"/>
          </a:p>
        </p:txBody>
      </p:sp>
      <p:sp>
        <p:nvSpPr>
          <p:cNvPr id="5" name="Obdélník 4"/>
          <p:cNvSpPr/>
          <p:nvPr/>
        </p:nvSpPr>
        <p:spPr>
          <a:xfrm>
            <a:off x="7929586" y="2500306"/>
            <a:ext cx="1071569" cy="215444"/>
          </a:xfrm>
          <a:prstGeom prst="rect">
            <a:avLst/>
          </a:prstGeom>
        </p:spPr>
        <p:txBody>
          <a:bodyPr wrap="square">
            <a:spAutoFit/>
          </a:bodyPr>
          <a:lstStyle/>
          <a:p>
            <a:r>
              <a:rPr lang="cs-CZ" sz="800" dirty="0" smtClean="0">
                <a:solidFill>
                  <a:schemeClr val="bg1"/>
                </a:solidFill>
                <a:latin typeface="Arial" pitchFamily="34" charset="0"/>
                <a:cs typeface="Arial" pitchFamily="34" charset="0"/>
              </a:rPr>
              <a:t>Leysin (1260 m)</a:t>
            </a:r>
            <a:endParaRPr lang="cs-CZ" sz="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3074" name="Picture 2" descr="d:\Users\Marta\Desktop\Mobil Švýcarsko\IMG_20210808_155822.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3074" name="Picture 2" descr="d:\Users\Marta\Desktop\Můj Foťák\DSCN0047.JPG"/>
          <p:cNvPicPr>
            <a:picLocks noGrp="1" noChangeAspect="1" noChangeArrowheads="1"/>
          </p:cNvPicPr>
          <p:nvPr>
            <p:ph idx="1"/>
          </p:nvPr>
        </p:nvPicPr>
        <p:blipFill>
          <a:blip r:embed="rId2"/>
          <a:srcRect/>
          <a:stretch>
            <a:fillRect/>
          </a:stretch>
        </p:blipFill>
        <p:spPr bwMode="auto">
          <a:xfrm>
            <a:off x="0" y="0"/>
            <a:ext cx="9144000" cy="6500834"/>
          </a:xfrm>
          <a:prstGeom prst="rect">
            <a:avLst/>
          </a:prstGeom>
          <a:noFill/>
        </p:spPr>
      </p:pic>
      <p:sp>
        <p:nvSpPr>
          <p:cNvPr id="5" name="Obdélník 4"/>
          <p:cNvSpPr/>
          <p:nvPr/>
        </p:nvSpPr>
        <p:spPr>
          <a:xfrm>
            <a:off x="0" y="6572272"/>
            <a:ext cx="9144000" cy="215444"/>
          </a:xfrm>
          <a:prstGeom prst="rect">
            <a:avLst/>
          </a:prstGeom>
        </p:spPr>
        <p:txBody>
          <a:bodyPr wrap="square">
            <a:spAutoFit/>
          </a:bodyPr>
          <a:lstStyle/>
          <a:p>
            <a:r>
              <a:rPr lang="cs-CZ" sz="800" b="1" i="1" dirty="0" smtClean="0">
                <a:latin typeface="Arial" pitchFamily="34" charset="0"/>
                <a:cs typeface="Arial" pitchFamily="34" charset="0"/>
              </a:rPr>
              <a:t>Jsme na okraji lyžařského střediska La Forclaz. Chamossaire je doprava, ale zamíříme doleva k jezeru Chavonnes, abychom vytvořili okruh. Zprava se budeme po pěti hodinách vracet.</a:t>
            </a:r>
            <a:endParaRPr lang="cs-CZ" sz="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098" name="Picture 2" descr="d:\Users\Marta\Desktop\Mobil Švýcarsko\IMG_20210808_155843.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
        <p:nvSpPr>
          <p:cNvPr id="4" name="Obdélník 3"/>
          <p:cNvSpPr/>
          <p:nvPr/>
        </p:nvSpPr>
        <p:spPr>
          <a:xfrm>
            <a:off x="7858148" y="500042"/>
            <a:ext cx="1143007" cy="400110"/>
          </a:xfrm>
          <a:prstGeom prst="rect">
            <a:avLst/>
          </a:prstGeom>
        </p:spPr>
        <p:txBody>
          <a:bodyPr wrap="square">
            <a:spAutoFit/>
          </a:bodyPr>
          <a:lstStyle/>
          <a:p>
            <a:r>
              <a:rPr lang="pl-PL" sz="1000" i="1" dirty="0" smtClean="0"/>
              <a:t>Vrchol s vysílačem </a:t>
            </a:r>
            <a:r>
              <a:rPr lang="pl-PL" sz="1000" i="1" dirty="0" smtClean="0"/>
              <a:t>je </a:t>
            </a:r>
            <a:r>
              <a:rPr lang="pl-PL" sz="1000" i="1" dirty="0" smtClean="0"/>
              <a:t>na dohled.</a:t>
            </a:r>
            <a:endParaRPr lang="cs-CZ" sz="1000" i="1" dirty="0"/>
          </a:p>
        </p:txBody>
      </p:sp>
      <p:sp>
        <p:nvSpPr>
          <p:cNvPr id="5" name="Šipka dolů 4"/>
          <p:cNvSpPr/>
          <p:nvPr/>
        </p:nvSpPr>
        <p:spPr>
          <a:xfrm rot="10538678" flipH="1">
            <a:off x="577001" y="5288893"/>
            <a:ext cx="79988" cy="36773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5122" name="Picture 2" descr="d:\Users\Marta\Desktop\Mobil Švýcarsko\IMG_20210808_162501.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
        <p:nvSpPr>
          <p:cNvPr id="4" name="Obdélník 3"/>
          <p:cNvSpPr/>
          <p:nvPr/>
        </p:nvSpPr>
        <p:spPr>
          <a:xfrm>
            <a:off x="1285852" y="428604"/>
            <a:ext cx="2857520" cy="400110"/>
          </a:xfrm>
          <a:prstGeom prst="rect">
            <a:avLst/>
          </a:prstGeom>
        </p:spPr>
        <p:txBody>
          <a:bodyPr wrap="square">
            <a:spAutoFit/>
          </a:bodyPr>
          <a:lstStyle/>
          <a:p>
            <a:r>
              <a:rPr lang="cs-CZ" sz="1000" i="1" dirty="0" smtClean="0"/>
              <a:t>Ne, nejsme v zoologické zahradě. Takhle to vypadá na Chamossaire, plot je tu kvůli srázům na S a V.</a:t>
            </a:r>
            <a:endParaRPr lang="cs-CZ" sz="1000" i="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026" name="Picture 2" descr="d:\Users\Marta\Desktop\Mobil Švýcarsko\IMG_20210808_162726.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
        <p:nvSpPr>
          <p:cNvPr id="5" name="Obdélník 4"/>
          <p:cNvSpPr/>
          <p:nvPr/>
        </p:nvSpPr>
        <p:spPr>
          <a:xfrm>
            <a:off x="2500298" y="3500438"/>
            <a:ext cx="1857388" cy="400110"/>
          </a:xfrm>
          <a:prstGeom prst="rect">
            <a:avLst/>
          </a:prstGeom>
        </p:spPr>
        <p:txBody>
          <a:bodyPr wrap="square">
            <a:spAutoFit/>
          </a:bodyPr>
          <a:lstStyle/>
          <a:p>
            <a:r>
              <a:rPr lang="cs-CZ" sz="1000" i="1" dirty="0" smtClean="0">
                <a:solidFill>
                  <a:schemeClr val="bg1"/>
                </a:solidFill>
              </a:rPr>
              <a:t>Z vrcholu je výhled na městečko Leysin, tady máme apartmán</a:t>
            </a:r>
            <a:endParaRPr lang="cs-CZ" sz="1000" i="1" dirty="0">
              <a:solidFill>
                <a:schemeClr val="bg1"/>
              </a:solidFill>
            </a:endParaRPr>
          </a:p>
        </p:txBody>
      </p:sp>
      <p:sp>
        <p:nvSpPr>
          <p:cNvPr id="6" name="Šipka dolů 5"/>
          <p:cNvSpPr/>
          <p:nvPr/>
        </p:nvSpPr>
        <p:spPr>
          <a:xfrm>
            <a:off x="3286116" y="4214818"/>
            <a:ext cx="71438" cy="35719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Obdélník 6"/>
          <p:cNvSpPr/>
          <p:nvPr/>
        </p:nvSpPr>
        <p:spPr>
          <a:xfrm>
            <a:off x="5715008" y="1214422"/>
            <a:ext cx="1714512" cy="215444"/>
          </a:xfrm>
          <a:prstGeom prst="rect">
            <a:avLst/>
          </a:prstGeom>
        </p:spPr>
        <p:txBody>
          <a:bodyPr wrap="square">
            <a:spAutoFit/>
          </a:bodyPr>
          <a:lstStyle/>
          <a:p>
            <a:r>
              <a:rPr lang="cs-CZ" sz="800" dirty="0" smtClean="0">
                <a:latin typeface="Arial" pitchFamily="34" charset="0"/>
                <a:cs typeface="Arial" pitchFamily="34" charset="0"/>
              </a:rPr>
              <a:t>Tour d'Aï (2331 m)</a:t>
            </a:r>
            <a:endParaRPr lang="cs-CZ" sz="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6146" name="Picture 2" descr="d:\Users\Marta\Desktop\Mobil Švýcarsko\IMG_20210808_162531.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8194" name="Picture 2" descr="d:\Users\Marta\Desktop\Marta Švýcarsko\IMG_20210808_162706.jp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
        <p:nvSpPr>
          <p:cNvPr id="4" name="Obdélník 3"/>
          <p:cNvSpPr/>
          <p:nvPr/>
        </p:nvSpPr>
        <p:spPr>
          <a:xfrm>
            <a:off x="6143636" y="1142984"/>
            <a:ext cx="1857387" cy="215444"/>
          </a:xfrm>
          <a:prstGeom prst="rect">
            <a:avLst/>
          </a:prstGeom>
        </p:spPr>
        <p:txBody>
          <a:bodyPr wrap="square">
            <a:spAutoFit/>
          </a:bodyPr>
          <a:lstStyle/>
          <a:p>
            <a:r>
              <a:rPr lang="cs-CZ" sz="800" dirty="0" smtClean="0">
                <a:latin typeface="Arial" pitchFamily="34" charset="0"/>
                <a:cs typeface="Arial" pitchFamily="34" charset="0"/>
              </a:rPr>
              <a:t>Mont d`Or (2175 m)</a:t>
            </a:r>
            <a:endParaRPr lang="cs-CZ" sz="800" dirty="0">
              <a:latin typeface="Arial" pitchFamily="34" charset="0"/>
              <a:cs typeface="Arial" pitchFamily="34" charset="0"/>
            </a:endParaRPr>
          </a:p>
        </p:txBody>
      </p:sp>
      <p:sp>
        <p:nvSpPr>
          <p:cNvPr id="5" name="Obdélník 4"/>
          <p:cNvSpPr/>
          <p:nvPr/>
        </p:nvSpPr>
        <p:spPr>
          <a:xfrm>
            <a:off x="4000496" y="3071809"/>
            <a:ext cx="1714512" cy="400109"/>
          </a:xfrm>
          <a:prstGeom prst="rect">
            <a:avLst/>
          </a:prstGeom>
        </p:spPr>
        <p:txBody>
          <a:bodyPr wrap="square">
            <a:spAutoFit/>
          </a:bodyPr>
          <a:lstStyle/>
          <a:p>
            <a:r>
              <a:rPr lang="cs-CZ" sz="1000" i="1" dirty="0" smtClean="0">
                <a:solidFill>
                  <a:schemeClr val="bg1"/>
                </a:solidFill>
              </a:rPr>
              <a:t>Víska Le Sépey pod horou, na kterou jsme šli jako poslední.</a:t>
            </a:r>
            <a:endParaRPr lang="cs-CZ" sz="1000" i="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026" name="Picture 2" descr="d:\Users\Marta\Desktop\Marta Švýcarsko\IMG_20210808_163034.jpg"/>
          <p:cNvPicPr>
            <a:picLocks noGrp="1" noChangeAspect="1" noChangeArrowheads="1"/>
          </p:cNvPicPr>
          <p:nvPr>
            <p:ph idx="1"/>
          </p:nvPr>
        </p:nvPicPr>
        <p:blipFill>
          <a:blip r:embed="rId2" cstate="print"/>
          <a:srcRect/>
          <a:stretch>
            <a:fillRect/>
          </a:stretch>
        </p:blipFill>
        <p:spPr bwMode="auto">
          <a:xfrm>
            <a:off x="0" y="0"/>
            <a:ext cx="9144000" cy="6929414"/>
          </a:xfrm>
          <a:prstGeom prst="rect">
            <a:avLst/>
          </a:prstGeom>
          <a:noFill/>
        </p:spPr>
      </p:pic>
      <p:sp>
        <p:nvSpPr>
          <p:cNvPr id="4" name="Obdélník 3"/>
          <p:cNvSpPr/>
          <p:nvPr/>
        </p:nvSpPr>
        <p:spPr>
          <a:xfrm>
            <a:off x="3581119" y="357166"/>
            <a:ext cx="1981761" cy="246221"/>
          </a:xfrm>
          <a:prstGeom prst="rect">
            <a:avLst/>
          </a:prstGeom>
        </p:spPr>
        <p:txBody>
          <a:bodyPr wrap="square">
            <a:spAutoFit/>
          </a:bodyPr>
          <a:lstStyle/>
          <a:p>
            <a:r>
              <a:rPr lang="cs-CZ" sz="1000" i="1" dirty="0" smtClean="0"/>
              <a:t>Tudy jsme stoupali dnes.</a:t>
            </a:r>
            <a:endParaRPr lang="cs-CZ" sz="1000"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3074" name="Picture 2" descr="d:\Users\Marta\Desktop\mapy(218).png"/>
          <p:cNvPicPr>
            <a:picLocks noGrp="1" noChangeAspect="1" noChangeArrowheads="1"/>
          </p:cNvPicPr>
          <p:nvPr>
            <p:ph idx="1"/>
          </p:nvPr>
        </p:nvPicPr>
        <p:blipFill>
          <a:blip r:embed="rId2"/>
          <a:srcRect/>
          <a:stretch>
            <a:fillRect/>
          </a:stretch>
        </p:blipFill>
        <p:spPr bwMode="auto">
          <a:xfrm>
            <a:off x="0" y="0"/>
            <a:ext cx="9144000" cy="6357958"/>
          </a:xfrm>
          <a:prstGeom prst="rect">
            <a:avLst/>
          </a:prstGeom>
          <a:noFill/>
        </p:spPr>
      </p:pic>
      <p:sp>
        <p:nvSpPr>
          <p:cNvPr id="5" name="Obdélník 4"/>
          <p:cNvSpPr/>
          <p:nvPr/>
        </p:nvSpPr>
        <p:spPr>
          <a:xfrm>
            <a:off x="3857620" y="500042"/>
            <a:ext cx="3000380" cy="507831"/>
          </a:xfrm>
          <a:prstGeom prst="rect">
            <a:avLst/>
          </a:prstGeom>
        </p:spPr>
        <p:txBody>
          <a:bodyPr wrap="square">
            <a:spAutoFit/>
          </a:bodyPr>
          <a:lstStyle/>
          <a:p>
            <a:r>
              <a:rPr lang="cs-CZ" sz="900" dirty="0" smtClean="0">
                <a:latin typeface="Arial" pitchFamily="34" charset="0"/>
                <a:cs typeface="Arial" pitchFamily="34" charset="0"/>
              </a:rPr>
              <a:t>La Forclaz</a:t>
            </a:r>
            <a:r>
              <a:rPr lang="cs-CZ" b="1" i="1" dirty="0" smtClean="0"/>
              <a:t/>
            </a:r>
            <a:br>
              <a:rPr lang="cs-CZ" b="1" i="1" dirty="0" smtClean="0"/>
            </a:br>
            <a:endParaRPr lang="cs-CZ" dirty="0"/>
          </a:p>
        </p:txBody>
      </p:sp>
      <p:sp>
        <p:nvSpPr>
          <p:cNvPr id="6" name="Šipka dolů 5"/>
          <p:cNvSpPr/>
          <p:nvPr/>
        </p:nvSpPr>
        <p:spPr>
          <a:xfrm rot="8780084">
            <a:off x="4107581" y="80357"/>
            <a:ext cx="99058" cy="41618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Obdélník 6"/>
          <p:cNvSpPr/>
          <p:nvPr/>
        </p:nvSpPr>
        <p:spPr>
          <a:xfrm>
            <a:off x="142844" y="6429396"/>
            <a:ext cx="9001156" cy="338554"/>
          </a:xfrm>
          <a:prstGeom prst="rect">
            <a:avLst/>
          </a:prstGeom>
        </p:spPr>
        <p:txBody>
          <a:bodyPr wrap="square">
            <a:spAutoFit/>
          </a:bodyPr>
          <a:lstStyle/>
          <a:p>
            <a:r>
              <a:rPr lang="cs-CZ" sz="800" b="1" i="1" dirty="0" smtClean="0">
                <a:latin typeface="Arial" pitchFamily="34" charset="0"/>
                <a:cs typeface="Arial" pitchFamily="34" charset="0"/>
              </a:rPr>
              <a:t>Okružní cesta na Chamossaire není příliš náročná – a přesto pořádná horská túra. Po velmi strmém výstupu lesem vede upravený chodník příjemným svahem přes travnatý hřeben. Délka trasy 12 km, převýšení 930 metrů.   Na vrchol se lze také pohodlně dostat vláčkem do sedla Bretaye a pak rychlou sedačkovou lanovkou.  </a:t>
            </a:r>
            <a:endParaRPr lang="cs-CZ" sz="8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026" name="Picture 2" descr="d:\Users\Marta\Desktop\Můj Foťák\DSCN0048.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5" name="Obdélník 4"/>
          <p:cNvSpPr/>
          <p:nvPr/>
        </p:nvSpPr>
        <p:spPr>
          <a:xfrm>
            <a:off x="1428728" y="428604"/>
            <a:ext cx="3643338" cy="677108"/>
          </a:xfrm>
          <a:prstGeom prst="rect">
            <a:avLst/>
          </a:prstGeom>
        </p:spPr>
        <p:txBody>
          <a:bodyPr wrap="square">
            <a:spAutoFit/>
          </a:bodyPr>
          <a:lstStyle/>
          <a:p>
            <a:r>
              <a:rPr lang="cs-CZ" sz="1000" i="1" dirty="0" smtClean="0"/>
              <a:t>Z La Forclaz (dole) jsme vyšli až v 13:30, dopoledne bylo ještě nevlídné počasí. V létě to nevadí, dá se vyrazit i na půl dne.</a:t>
            </a:r>
            <a:r>
              <a:rPr lang="cs-CZ" b="1" i="1" dirty="0" smtClean="0"/>
              <a:t/>
            </a:r>
            <a:br>
              <a:rPr lang="cs-CZ" b="1" i="1" dirty="0" smtClean="0"/>
            </a:br>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098" name="Picture 2" descr="d:\Users\Marta\Desktop\Můj Foťák\DSCN0050.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5" name="Obdélník 4"/>
          <p:cNvSpPr/>
          <p:nvPr/>
        </p:nvSpPr>
        <p:spPr>
          <a:xfrm>
            <a:off x="214282" y="357167"/>
            <a:ext cx="2928958" cy="400110"/>
          </a:xfrm>
          <a:prstGeom prst="rect">
            <a:avLst/>
          </a:prstGeom>
        </p:spPr>
        <p:txBody>
          <a:bodyPr wrap="square">
            <a:spAutoFit/>
          </a:bodyPr>
          <a:lstStyle/>
          <a:p>
            <a:r>
              <a:rPr lang="cs-CZ" sz="1000" i="1" dirty="0" smtClean="0"/>
              <a:t>Poblíž snadno přístupného sedla Bretaye je rušno. Potkáváme rodiny i školní výletníky.</a:t>
            </a:r>
            <a:endParaRPr lang="cs-CZ" sz="1000"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6146" name="Picture 2" descr="d:\Users\Marta\Desktop\Můj Foťák\DSCN0052.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5" name="Obdélník 4"/>
          <p:cNvSpPr/>
          <p:nvPr/>
        </p:nvSpPr>
        <p:spPr>
          <a:xfrm>
            <a:off x="71406" y="571480"/>
            <a:ext cx="3500462" cy="246221"/>
          </a:xfrm>
          <a:prstGeom prst="rect">
            <a:avLst/>
          </a:prstGeom>
        </p:spPr>
        <p:txBody>
          <a:bodyPr wrap="square">
            <a:spAutoFit/>
          </a:bodyPr>
          <a:lstStyle/>
          <a:p>
            <a:r>
              <a:rPr lang="cs-CZ" sz="1000" i="1" dirty="0" smtClean="0">
                <a:solidFill>
                  <a:schemeClr val="bg1"/>
                </a:solidFill>
              </a:rPr>
              <a:t>Pirát na louce baví přihlížející děti. Zrovna se k nám otočil zády.</a:t>
            </a:r>
            <a:endParaRPr lang="cs-CZ" sz="1000" i="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7170" name="Picture 2" descr="d:\Users\Marta\Desktop\Můj Foťák\DSCN0053.JPG"/>
          <p:cNvPicPr>
            <a:picLocks noGrp="1" noChangeAspect="1" noChangeArrowheads="1"/>
          </p:cNvPicPr>
          <p:nvPr>
            <p:ph idx="1"/>
          </p:nvPr>
        </p:nvPicPr>
        <p:blipFill>
          <a:blip r:embed="rId2"/>
          <a:srcRect/>
          <a:stretch>
            <a:fillRect/>
          </a:stretch>
        </p:blipFill>
        <p:spPr bwMode="auto">
          <a:xfrm>
            <a:off x="0" y="0"/>
            <a:ext cx="9144000" cy="6500834"/>
          </a:xfrm>
          <a:prstGeom prst="rect">
            <a:avLst/>
          </a:prstGeom>
          <a:noFill/>
        </p:spPr>
      </p:pic>
      <p:sp>
        <p:nvSpPr>
          <p:cNvPr id="5" name="Obdélník 4"/>
          <p:cNvSpPr/>
          <p:nvPr/>
        </p:nvSpPr>
        <p:spPr>
          <a:xfrm>
            <a:off x="2500298" y="6572272"/>
            <a:ext cx="4857784" cy="215444"/>
          </a:xfrm>
          <a:prstGeom prst="rect">
            <a:avLst/>
          </a:prstGeom>
        </p:spPr>
        <p:txBody>
          <a:bodyPr wrap="square">
            <a:spAutoFit/>
          </a:bodyPr>
          <a:lstStyle/>
          <a:p>
            <a:r>
              <a:rPr lang="cs-CZ" sz="800" b="1" i="1" dirty="0" smtClean="0">
                <a:latin typeface="Arial" pitchFamily="34" charset="0"/>
                <a:cs typeface="Arial" pitchFamily="34" charset="0"/>
              </a:rPr>
              <a:t>Z rušné cesty odbočujeme na stezku, kde jen občas někoho potkáme.</a:t>
            </a:r>
            <a:endParaRPr lang="cs-CZ" sz="800" b="1"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8194" name="Picture 2" descr="d:\Users\Marta\Desktop\Můj Foťák\DSCN0054.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4" name="Obdélník 3"/>
          <p:cNvSpPr/>
          <p:nvPr/>
        </p:nvSpPr>
        <p:spPr>
          <a:xfrm>
            <a:off x="6715140" y="500043"/>
            <a:ext cx="2357454" cy="400110"/>
          </a:xfrm>
          <a:prstGeom prst="rect">
            <a:avLst/>
          </a:prstGeom>
        </p:spPr>
        <p:txBody>
          <a:bodyPr wrap="square">
            <a:spAutoFit/>
          </a:bodyPr>
          <a:lstStyle/>
          <a:p>
            <a:r>
              <a:rPr lang="cs-CZ" sz="1000" i="1" dirty="0" smtClean="0"/>
              <a:t>Nová lanovka na Petit (malý) Chamossaire dnes nejezdí. Zde ji podcházíme.</a:t>
            </a:r>
            <a:endParaRPr lang="cs-CZ" sz="10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9218" name="Picture 2" descr="d:\Users\Marta\Desktop\Můj Foťák\DSCN0055.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TotalTime>
  <Words>403</Words>
  <Application>Microsoft Office PowerPoint</Application>
  <PresentationFormat>Předvádění na obrazovce (4:3)</PresentationFormat>
  <Paragraphs>26</Paragraphs>
  <Slides>25</Slides>
  <Notes>0</Notes>
  <HiddenSlides>0</HiddenSlides>
  <MMClips>0</MMClips>
  <ScaleCrop>false</ScaleCrop>
  <HeadingPairs>
    <vt:vector size="4" baseType="variant">
      <vt:variant>
        <vt:lpstr>Motiv</vt:lpstr>
      </vt:variant>
      <vt:variant>
        <vt:i4>1</vt:i4>
      </vt:variant>
      <vt:variant>
        <vt:lpstr>Nadpisy snímků</vt:lpstr>
      </vt:variant>
      <vt:variant>
        <vt:i4>25</vt:i4>
      </vt:variant>
    </vt:vector>
  </HeadingPairs>
  <TitlesOfParts>
    <vt:vector size="26" baseType="lpstr">
      <vt:lpstr>Motiv sady Office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Uživatel systému Windows</dc:creator>
  <cp:lastModifiedBy>Uživatel systému Windows</cp:lastModifiedBy>
  <cp:revision>24</cp:revision>
  <dcterms:created xsi:type="dcterms:W3CDTF">2021-11-24T15:06:17Z</dcterms:created>
  <dcterms:modified xsi:type="dcterms:W3CDTF">2021-12-14T10:50:18Z</dcterms:modified>
</cp:coreProperties>
</file>