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8" r:id="rId12"/>
    <p:sldId id="269" r:id="rId13"/>
    <p:sldId id="279" r:id="rId14"/>
    <p:sldId id="273" r:id="rId15"/>
    <p:sldId id="274" r:id="rId16"/>
    <p:sldId id="280" r:id="rId17"/>
    <p:sldId id="278" r:id="rId18"/>
    <p:sldId id="276" r:id="rId19"/>
    <p:sldId id="277" r:id="rId2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108" d="100"/>
          <a:sy n="108" d="100"/>
        </p:scale>
        <p:origin x="-64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6180874-79FD-40B1-98D5-0CEC960BA594}" type="datetimeFigureOut">
              <a:rPr lang="cs-CZ" smtClean="0"/>
              <a:pPr/>
              <a:t>27.12.2021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14EF0DD-8B60-46DE-B9CF-D53C637449B7}" type="slidenum">
              <a:rPr lang="cs-CZ" smtClean="0"/>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80874-79FD-40B1-98D5-0CEC960BA594}" type="datetimeFigureOut">
              <a:rPr lang="cs-CZ" smtClean="0"/>
              <a:pPr/>
              <a:t>27.12.2021</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EF0DD-8B60-46DE-B9CF-D53C637449B7}"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dirty="0"/>
          </a:p>
        </p:txBody>
      </p:sp>
      <p:pic>
        <p:nvPicPr>
          <p:cNvPr id="1026" name="Picture 2" descr="d:\Users\Marta\Desktop\Marta mobil Švýcarsko\IMG_20210810_093310.jpg"/>
          <p:cNvPicPr>
            <a:picLocks noChangeAspect="1" noChangeArrowheads="1"/>
          </p:cNvPicPr>
          <p:nvPr/>
        </p:nvPicPr>
        <p:blipFill>
          <a:blip r:embed="rId2" cstate="print"/>
          <a:srcRect/>
          <a:stretch>
            <a:fillRect/>
          </a:stretch>
        </p:blipFill>
        <p:spPr bwMode="auto">
          <a:xfrm>
            <a:off x="0" y="0"/>
            <a:ext cx="9144000" cy="6429396"/>
          </a:xfrm>
          <a:prstGeom prst="rect">
            <a:avLst/>
          </a:prstGeom>
          <a:noFill/>
        </p:spPr>
      </p:pic>
      <p:sp>
        <p:nvSpPr>
          <p:cNvPr id="5" name="Obdélník 4"/>
          <p:cNvSpPr/>
          <p:nvPr/>
        </p:nvSpPr>
        <p:spPr>
          <a:xfrm>
            <a:off x="1500166" y="6500834"/>
            <a:ext cx="7643834" cy="338554"/>
          </a:xfrm>
          <a:prstGeom prst="rect">
            <a:avLst/>
          </a:prstGeom>
        </p:spPr>
        <p:txBody>
          <a:bodyPr wrap="square">
            <a:spAutoFit/>
          </a:bodyPr>
          <a:lstStyle/>
          <a:p>
            <a:r>
              <a:rPr lang="cs-CZ" sz="800" b="1" i="1" dirty="0" smtClean="0">
                <a:latin typeface="Arial" pitchFamily="34" charset="0"/>
                <a:cs typeface="Arial" pitchFamily="34" charset="0"/>
              </a:rPr>
              <a:t>Asi kilometr zvolna stoupáme z  výchozího místa k vísce Les Mosses, nad kterou se tyčí dvoutisícovka Gros Van (uprostřed).</a:t>
            </a:r>
          </a:p>
          <a:p>
            <a:r>
              <a:rPr lang="cs-CZ" sz="800" b="1" i="1" dirty="0" smtClean="0">
                <a:latin typeface="Arial" pitchFamily="34" charset="0"/>
                <a:cs typeface="Arial" pitchFamily="34" charset="0"/>
              </a:rPr>
              <a:t>Odhadujeme, že zdejší stavení slouží k rekreaci i stálému bydlení, tak asi půl na půl.</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3314" name="Picture 2" descr="d:\Users\Marta\Desktop\Marta mobil Švýcarsko\IMG_20210810_110017.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1928794" y="6215082"/>
            <a:ext cx="1857388" cy="400110"/>
          </a:xfrm>
          <a:prstGeom prst="rect">
            <a:avLst/>
          </a:prstGeom>
        </p:spPr>
        <p:txBody>
          <a:bodyPr wrap="square">
            <a:spAutoFit/>
          </a:bodyPr>
          <a:lstStyle/>
          <a:p>
            <a:r>
              <a:rPr lang="cs-CZ" sz="1000" i="1" dirty="0" smtClean="0"/>
              <a:t>Jezero Lioson a krásná horská skupina kolem hory Gummfluh.</a:t>
            </a:r>
            <a:endParaRPr lang="cs-CZ" sz="10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5362" name="Picture 2" descr="d:\Users\Marta\Desktop\Marta mobil Švýcarsko\IMG_20210810_112323.jpg"/>
          <p:cNvPicPr>
            <a:picLocks noGrp="1" noChangeAspect="1" noChangeArrowheads="1"/>
          </p:cNvPicPr>
          <p:nvPr>
            <p:ph idx="1"/>
          </p:nvPr>
        </p:nvPicPr>
        <p:blipFill>
          <a:blip r:embed="rId2" cstate="print"/>
          <a:srcRect/>
          <a:stretch>
            <a:fillRect/>
          </a:stretch>
        </p:blipFill>
        <p:spPr bwMode="auto">
          <a:xfrm>
            <a:off x="1" y="0"/>
            <a:ext cx="9144000" cy="6500834"/>
          </a:xfrm>
          <a:prstGeom prst="rect">
            <a:avLst/>
          </a:prstGeom>
          <a:noFill/>
        </p:spPr>
      </p:pic>
      <p:sp>
        <p:nvSpPr>
          <p:cNvPr id="4" name="Obdélník 3"/>
          <p:cNvSpPr/>
          <p:nvPr/>
        </p:nvSpPr>
        <p:spPr>
          <a:xfrm>
            <a:off x="1857356" y="6572272"/>
            <a:ext cx="7286644" cy="215444"/>
          </a:xfrm>
          <a:prstGeom prst="rect">
            <a:avLst/>
          </a:prstGeom>
        </p:spPr>
        <p:txBody>
          <a:bodyPr wrap="square">
            <a:spAutoFit/>
          </a:bodyPr>
          <a:lstStyle/>
          <a:p>
            <a:r>
              <a:rPr lang="cs-CZ" sz="800" b="1" i="1" dirty="0" smtClean="0">
                <a:latin typeface="Arial" pitchFamily="34" charset="0"/>
                <a:cs typeface="Arial" pitchFamily="34" charset="0"/>
              </a:rPr>
              <a:t>Zvláštní je výstup na Pic Chaussy od severu. Člověk vidí jen skalnaté pásy, ale samotný vrchol nikoliv.</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6386" name="Picture 2" descr="d:\Users\Marta\Desktop\Marta mobil Švýcarsko\IMG_20210810_112806.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214282" y="500041"/>
            <a:ext cx="1571636" cy="400110"/>
          </a:xfrm>
          <a:prstGeom prst="rect">
            <a:avLst/>
          </a:prstGeom>
        </p:spPr>
        <p:txBody>
          <a:bodyPr wrap="square">
            <a:spAutoFit/>
          </a:bodyPr>
          <a:lstStyle/>
          <a:p>
            <a:r>
              <a:rPr lang="cs-CZ" sz="1000" i="1" dirty="0" smtClean="0"/>
              <a:t>Při zpětném pohledu vidíme vrcholů na desítky.</a:t>
            </a:r>
            <a:endParaRPr lang="cs-CZ" sz="10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arta mobil Švýcarsko\IMG_20210810_114155.jpg"/>
          <p:cNvPicPr>
            <a:picLocks noGrp="1" noChangeAspect="1" noChangeArrowheads="1"/>
          </p:cNvPicPr>
          <p:nvPr>
            <p:ph idx="1"/>
          </p:nvPr>
        </p:nvPicPr>
        <p:blipFill>
          <a:blip r:embed="rId2" cstate="print"/>
          <a:srcRect/>
          <a:stretch>
            <a:fillRect/>
          </a:stretch>
        </p:blipFill>
        <p:spPr bwMode="auto">
          <a:xfrm>
            <a:off x="1" y="0"/>
            <a:ext cx="9144000" cy="6500834"/>
          </a:xfrm>
          <a:prstGeom prst="rect">
            <a:avLst/>
          </a:prstGeom>
          <a:noFill/>
        </p:spPr>
      </p:pic>
      <p:sp>
        <p:nvSpPr>
          <p:cNvPr id="5" name="Obdélník 4"/>
          <p:cNvSpPr/>
          <p:nvPr/>
        </p:nvSpPr>
        <p:spPr>
          <a:xfrm>
            <a:off x="4357686" y="357166"/>
            <a:ext cx="1305862" cy="215444"/>
          </a:xfrm>
          <a:prstGeom prst="rect">
            <a:avLst/>
          </a:prstGeom>
        </p:spPr>
        <p:txBody>
          <a:bodyPr wrap="square">
            <a:spAutoFit/>
          </a:bodyPr>
          <a:lstStyle/>
          <a:p>
            <a:r>
              <a:rPr lang="cs-CZ" sz="800" dirty="0" smtClean="0">
                <a:solidFill>
                  <a:schemeClr val="bg1"/>
                </a:solidFill>
                <a:latin typeface="Arial" pitchFamily="34" charset="0"/>
                <a:cs typeface="Arial" pitchFamily="34" charset="0"/>
              </a:rPr>
              <a:t>Le Châtillon (2478 m)</a:t>
            </a:r>
            <a:endParaRPr lang="cs-CZ" sz="800" dirty="0">
              <a:solidFill>
                <a:schemeClr val="bg1"/>
              </a:solidFill>
              <a:latin typeface="Arial" pitchFamily="34" charset="0"/>
              <a:cs typeface="Arial" pitchFamily="34" charset="0"/>
            </a:endParaRPr>
          </a:p>
        </p:txBody>
      </p:sp>
      <p:sp>
        <p:nvSpPr>
          <p:cNvPr id="6" name="Obdélník 5"/>
          <p:cNvSpPr/>
          <p:nvPr/>
        </p:nvSpPr>
        <p:spPr>
          <a:xfrm>
            <a:off x="2285984" y="6572272"/>
            <a:ext cx="6858016" cy="215444"/>
          </a:xfrm>
          <a:prstGeom prst="rect">
            <a:avLst/>
          </a:prstGeom>
        </p:spPr>
        <p:txBody>
          <a:bodyPr wrap="square">
            <a:spAutoFit/>
          </a:bodyPr>
          <a:lstStyle/>
          <a:p>
            <a:r>
              <a:rPr lang="cs-CZ" sz="800" b="1" i="1" dirty="0" smtClean="0">
                <a:latin typeface="Arial" pitchFamily="34" charset="0"/>
                <a:cs typeface="Arial" pitchFamily="34" charset="0"/>
              </a:rPr>
              <a:t>Pod hřebenem potkáváme skupiny turistů, Pic Chaussy je velmi oblíbený.  Pohled na východ.</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482" name="Picture 2" descr="d:\Users\Marta\Desktop\Marta mobil Švýcarsko\IMG_20210810_114428.jpg"/>
          <p:cNvPicPr>
            <a:picLocks noGrp="1" noChangeAspect="1" noChangeArrowheads="1"/>
          </p:cNvPicPr>
          <p:nvPr>
            <p:ph idx="1"/>
          </p:nvPr>
        </p:nvPicPr>
        <p:blipFill>
          <a:blip r:embed="rId2" cstate="print"/>
          <a:srcRect/>
          <a:stretch>
            <a:fillRect/>
          </a:stretch>
        </p:blipFill>
        <p:spPr bwMode="auto">
          <a:xfrm>
            <a:off x="1" y="0"/>
            <a:ext cx="9144000" cy="6500834"/>
          </a:xfrm>
          <a:prstGeom prst="rect">
            <a:avLst/>
          </a:prstGeom>
          <a:noFill/>
        </p:spPr>
      </p:pic>
      <p:sp>
        <p:nvSpPr>
          <p:cNvPr id="4" name="Obdélník 3"/>
          <p:cNvSpPr/>
          <p:nvPr/>
        </p:nvSpPr>
        <p:spPr>
          <a:xfrm>
            <a:off x="2571736" y="6572272"/>
            <a:ext cx="6286544" cy="215444"/>
          </a:xfrm>
          <a:prstGeom prst="rect">
            <a:avLst/>
          </a:prstGeom>
        </p:spPr>
        <p:txBody>
          <a:bodyPr wrap="square">
            <a:spAutoFit/>
          </a:bodyPr>
          <a:lstStyle/>
          <a:p>
            <a:r>
              <a:rPr lang="cs-CZ" sz="800" b="1" i="1" dirty="0" smtClean="0">
                <a:latin typeface="Arial" pitchFamily="34" charset="0"/>
                <a:cs typeface="Arial" pitchFamily="34" charset="0"/>
              </a:rPr>
              <a:t>Ze sedélka se zdá vrchol Pic Chaussy daleko. Foto zkresluje, je to jen asi 190 metrů.</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1506" name="Picture 2" descr="d:\Users\Marta\Desktop\Marta mobil Švýcarsko\IMG_20210810_114442.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1000100" y="5786454"/>
            <a:ext cx="2500330" cy="400110"/>
          </a:xfrm>
          <a:prstGeom prst="rect">
            <a:avLst/>
          </a:prstGeom>
        </p:spPr>
        <p:txBody>
          <a:bodyPr wrap="square">
            <a:spAutoFit/>
          </a:bodyPr>
          <a:lstStyle/>
          <a:p>
            <a:r>
              <a:rPr lang="cs-CZ" sz="1000" i="1" dirty="0" smtClean="0">
                <a:solidFill>
                  <a:schemeClr val="bg1"/>
                </a:solidFill>
              </a:rPr>
              <a:t>Ještě před dosažením vrcholu se podařilo foto do dálky na 56 km vzdálený Mont Blanc.</a:t>
            </a:r>
            <a:endParaRPr lang="cs-CZ" sz="1000" i="1" dirty="0">
              <a:solidFill>
                <a:schemeClr val="bg1"/>
              </a:solidFill>
            </a:endParaRPr>
          </a:p>
        </p:txBody>
      </p:sp>
      <p:sp>
        <p:nvSpPr>
          <p:cNvPr id="5" name="Šipka dolů 4"/>
          <p:cNvSpPr/>
          <p:nvPr/>
        </p:nvSpPr>
        <p:spPr>
          <a:xfrm flipH="1">
            <a:off x="2928926" y="2071678"/>
            <a:ext cx="71438" cy="28575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Obdélník 5"/>
          <p:cNvSpPr/>
          <p:nvPr/>
        </p:nvSpPr>
        <p:spPr>
          <a:xfrm flipH="1">
            <a:off x="6500824" y="3929066"/>
            <a:ext cx="1785945" cy="215444"/>
          </a:xfrm>
          <a:prstGeom prst="rect">
            <a:avLst/>
          </a:prstGeom>
        </p:spPr>
        <p:txBody>
          <a:bodyPr wrap="square">
            <a:spAutoFit/>
          </a:bodyPr>
          <a:lstStyle/>
          <a:p>
            <a:r>
              <a:rPr lang="cs-CZ" sz="800" dirty="0" smtClean="0">
                <a:solidFill>
                  <a:schemeClr val="bg1"/>
                </a:solidFill>
                <a:latin typeface="Arial" pitchFamily="34" charset="0"/>
                <a:cs typeface="Arial" pitchFamily="34" charset="0"/>
              </a:rPr>
              <a:t>Le Chamossaire</a:t>
            </a:r>
            <a:endParaRPr lang="cs-CZ" sz="800" dirty="0">
              <a:solidFill>
                <a:schemeClr val="bg1"/>
              </a:solidFill>
              <a:latin typeface="Arial" pitchFamily="34" charset="0"/>
              <a:cs typeface="Arial" pitchFamily="34" charset="0"/>
            </a:endParaRPr>
          </a:p>
        </p:txBody>
      </p:sp>
      <p:sp>
        <p:nvSpPr>
          <p:cNvPr id="7" name="Obdélník 6"/>
          <p:cNvSpPr/>
          <p:nvPr/>
        </p:nvSpPr>
        <p:spPr>
          <a:xfrm>
            <a:off x="5214942" y="2214554"/>
            <a:ext cx="1285884" cy="215444"/>
          </a:xfrm>
          <a:prstGeom prst="rect">
            <a:avLst/>
          </a:prstGeom>
        </p:spPr>
        <p:txBody>
          <a:bodyPr wrap="square">
            <a:spAutoFit/>
          </a:bodyPr>
          <a:lstStyle/>
          <a:p>
            <a:r>
              <a:rPr lang="cs-CZ" sz="800" dirty="0" smtClean="0">
                <a:latin typeface="Arial" pitchFamily="34" charset="0"/>
                <a:cs typeface="Arial" pitchFamily="34" charset="0"/>
              </a:rPr>
              <a:t>Dents du Midi (3257 m)</a:t>
            </a:r>
            <a:endParaRPr lang="cs-CZ" sz="800" dirty="0">
              <a:latin typeface="Arial" pitchFamily="34" charset="0"/>
              <a:cs typeface="Arial" pitchFamily="34" charset="0"/>
            </a:endParaRPr>
          </a:p>
        </p:txBody>
      </p:sp>
      <p:sp>
        <p:nvSpPr>
          <p:cNvPr id="8" name="Obdélník 7"/>
          <p:cNvSpPr/>
          <p:nvPr/>
        </p:nvSpPr>
        <p:spPr>
          <a:xfrm>
            <a:off x="285721" y="2000240"/>
            <a:ext cx="1928825" cy="215444"/>
          </a:xfrm>
          <a:prstGeom prst="rect">
            <a:avLst/>
          </a:prstGeom>
        </p:spPr>
        <p:txBody>
          <a:bodyPr wrap="square">
            <a:spAutoFit/>
          </a:bodyPr>
          <a:lstStyle/>
          <a:p>
            <a:r>
              <a:rPr lang="cs-CZ" sz="800" dirty="0" smtClean="0">
                <a:latin typeface="Arial" pitchFamily="34" charset="0"/>
                <a:cs typeface="Arial" pitchFamily="34" charset="0"/>
              </a:rPr>
              <a:t>Grand Muveran (3051 m)</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d:\Users\Marta\Desktop\Marta mobil Švýcarsko\IMG_20210810_11542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Obdélník 4"/>
          <p:cNvSpPr/>
          <p:nvPr/>
        </p:nvSpPr>
        <p:spPr>
          <a:xfrm>
            <a:off x="4572000" y="357167"/>
            <a:ext cx="3143272" cy="400110"/>
          </a:xfrm>
          <a:prstGeom prst="rect">
            <a:avLst/>
          </a:prstGeom>
        </p:spPr>
        <p:txBody>
          <a:bodyPr wrap="square">
            <a:spAutoFit/>
          </a:bodyPr>
          <a:lstStyle/>
          <a:p>
            <a:r>
              <a:rPr lang="cs-CZ" sz="1000" i="1" dirty="0" smtClean="0"/>
              <a:t>Máme štěstí. Ještě před pár minutami bylo na vrcholku plno, nyní jsme zde na chvilku sami.</a:t>
            </a:r>
            <a:endParaRPr lang="cs-CZ" sz="1000" i="1" dirty="0"/>
          </a:p>
        </p:txBody>
      </p:sp>
      <p:sp>
        <p:nvSpPr>
          <p:cNvPr id="6" name="Obdélník 5"/>
          <p:cNvSpPr/>
          <p:nvPr/>
        </p:nvSpPr>
        <p:spPr>
          <a:xfrm>
            <a:off x="1500166" y="3714752"/>
            <a:ext cx="714380" cy="215444"/>
          </a:xfrm>
          <a:prstGeom prst="rect">
            <a:avLst/>
          </a:prstGeom>
        </p:spPr>
        <p:txBody>
          <a:bodyPr wrap="square">
            <a:spAutoFit/>
          </a:bodyPr>
          <a:lstStyle/>
          <a:p>
            <a:r>
              <a:rPr lang="cs-CZ" sz="800" dirty="0" smtClean="0">
                <a:solidFill>
                  <a:schemeClr val="bg1"/>
                </a:solidFill>
                <a:latin typeface="Arial" pitchFamily="34" charset="0"/>
                <a:cs typeface="Arial" pitchFamily="34" charset="0"/>
              </a:rPr>
              <a:t>Leysin</a:t>
            </a:r>
            <a:endParaRPr lang="cs-CZ" sz="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arta mobil Švýcarsko\IMG_20210810_115547.jpg"/>
          <p:cNvPicPr>
            <a:picLocks noGrp="1" noChangeAspect="1" noChangeArrowheads="1"/>
          </p:cNvPicPr>
          <p:nvPr>
            <p:ph idx="1"/>
          </p:nvPr>
        </p:nvPicPr>
        <p:blipFill>
          <a:blip r:embed="rId2" cstate="print"/>
          <a:srcRect/>
          <a:stretch>
            <a:fillRect/>
          </a:stretch>
        </p:blipFill>
        <p:spPr bwMode="auto">
          <a:xfrm>
            <a:off x="1" y="0"/>
            <a:ext cx="9144000" cy="6500834"/>
          </a:xfrm>
          <a:prstGeom prst="rect">
            <a:avLst/>
          </a:prstGeom>
          <a:noFill/>
        </p:spPr>
      </p:pic>
      <p:sp>
        <p:nvSpPr>
          <p:cNvPr id="4" name="Obdélník 3"/>
          <p:cNvSpPr/>
          <p:nvPr/>
        </p:nvSpPr>
        <p:spPr>
          <a:xfrm>
            <a:off x="3786182" y="714356"/>
            <a:ext cx="2148242" cy="215444"/>
          </a:xfrm>
          <a:prstGeom prst="rect">
            <a:avLst/>
          </a:prstGeom>
        </p:spPr>
        <p:txBody>
          <a:bodyPr wrap="square">
            <a:spAutoFit/>
          </a:bodyPr>
          <a:lstStyle/>
          <a:p>
            <a:r>
              <a:rPr lang="fr-FR" sz="800" dirty="0" smtClean="0">
                <a:latin typeface="Arial" pitchFamily="34" charset="0"/>
                <a:cs typeface="Arial" pitchFamily="34" charset="0"/>
              </a:rPr>
              <a:t>Cornettes de Bise (2432 m)</a:t>
            </a:r>
            <a:endParaRPr lang="cs-CZ" sz="800" dirty="0">
              <a:latin typeface="Arial" pitchFamily="34" charset="0"/>
              <a:cs typeface="Arial" pitchFamily="34" charset="0"/>
            </a:endParaRPr>
          </a:p>
        </p:txBody>
      </p:sp>
      <p:sp>
        <p:nvSpPr>
          <p:cNvPr id="5" name="Obdélník 4"/>
          <p:cNvSpPr/>
          <p:nvPr/>
        </p:nvSpPr>
        <p:spPr>
          <a:xfrm>
            <a:off x="357158" y="6572272"/>
            <a:ext cx="8786842" cy="215444"/>
          </a:xfrm>
          <a:prstGeom prst="rect">
            <a:avLst/>
          </a:prstGeom>
        </p:spPr>
        <p:txBody>
          <a:bodyPr wrap="square">
            <a:spAutoFit/>
          </a:bodyPr>
          <a:lstStyle/>
          <a:p>
            <a:r>
              <a:rPr lang="cs-CZ" sz="800" b="1" i="1" dirty="0" smtClean="0">
                <a:latin typeface="Arial" pitchFamily="34" charset="0"/>
                <a:cs typeface="Arial" pitchFamily="34" charset="0"/>
              </a:rPr>
              <a:t>Pohled na západ. Vlevo se rozkládá Leysin, vpravo jeho strážci Tour d´Aï s Mayenem. Vzadu je pohoří Chablais s nejvyšší horou Cornettes de Bise.  Úchvatný výhled.</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3554" name="Picture 2" descr="d:\Users\Marta\Desktop\Marta mobil Švýcarsko\IMG_20210810_114959.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arta mobil Švýcarsko\IMG_20210810_115613.jpg"/>
          <p:cNvPicPr>
            <a:picLocks noGrp="1" noChangeAspect="1" noChangeArrowheads="1"/>
          </p:cNvPicPr>
          <p:nvPr>
            <p:ph idx="1"/>
          </p:nvPr>
        </p:nvPicPr>
        <p:blipFill>
          <a:blip r:embed="rId2" cstate="print"/>
          <a:srcRect/>
          <a:stretch>
            <a:fillRect/>
          </a:stretch>
        </p:blipFill>
        <p:spPr bwMode="auto">
          <a:xfrm>
            <a:off x="1" y="0"/>
            <a:ext cx="9144000" cy="6357958"/>
          </a:xfrm>
          <a:prstGeom prst="rect">
            <a:avLst/>
          </a:prstGeom>
          <a:noFill/>
        </p:spPr>
      </p:pic>
      <p:sp>
        <p:nvSpPr>
          <p:cNvPr id="4" name="Obdélník 3"/>
          <p:cNvSpPr/>
          <p:nvPr/>
        </p:nvSpPr>
        <p:spPr>
          <a:xfrm>
            <a:off x="1000100" y="6429396"/>
            <a:ext cx="8143900" cy="338554"/>
          </a:xfrm>
          <a:prstGeom prst="rect">
            <a:avLst/>
          </a:prstGeom>
        </p:spPr>
        <p:txBody>
          <a:bodyPr wrap="square">
            <a:spAutoFit/>
          </a:bodyPr>
          <a:lstStyle/>
          <a:p>
            <a:r>
              <a:rPr lang="cs-CZ" sz="800" b="1" i="1" dirty="0" smtClean="0">
                <a:latin typeface="Arial" pitchFamily="34" charset="0"/>
                <a:cs typeface="Arial" pitchFamily="34" charset="0"/>
              </a:rPr>
              <a:t>Vesnice Les Diablerets leží ve výšce 1200 metrů pod severními svahy stejnojmenné horské skupiny, což je o 1150 m níž, než vrchol Pic Chaussy.</a:t>
            </a:r>
          </a:p>
          <a:p>
            <a:r>
              <a:rPr lang="cs-CZ" sz="800" b="1" i="1" dirty="0" smtClean="0">
                <a:latin typeface="Arial" pitchFamily="34" charset="0"/>
                <a:cs typeface="Arial" pitchFamily="34" charset="0"/>
              </a:rPr>
              <a:t>Nejhezčí hora na snímku je Oldenhorn, chodecky je přístupná </a:t>
            </a:r>
            <a:r>
              <a:rPr lang="cs-CZ" sz="800" b="1" i="1" dirty="0" smtClean="0">
                <a:latin typeface="Arial" pitchFamily="34" charset="0"/>
                <a:cs typeface="Arial" pitchFamily="34" charset="0"/>
              </a:rPr>
              <a:t>odzadu, z </a:t>
            </a:r>
            <a:r>
              <a:rPr lang="cs-CZ" sz="800" b="1" i="1" smtClean="0">
                <a:latin typeface="Arial" pitchFamily="34" charset="0"/>
                <a:cs typeface="Arial" pitchFamily="34" charset="0"/>
              </a:rPr>
              <a:t>východu .</a:t>
            </a:r>
            <a:endParaRPr lang="cs-CZ" sz="800" b="1" i="1" dirty="0">
              <a:latin typeface="Arial" pitchFamily="34" charset="0"/>
              <a:cs typeface="Arial" pitchFamily="34" charset="0"/>
            </a:endParaRPr>
          </a:p>
        </p:txBody>
      </p:sp>
      <p:sp>
        <p:nvSpPr>
          <p:cNvPr id="5" name="Obdélník 4"/>
          <p:cNvSpPr/>
          <p:nvPr/>
        </p:nvSpPr>
        <p:spPr>
          <a:xfrm>
            <a:off x="2571737" y="214290"/>
            <a:ext cx="1785950" cy="215444"/>
          </a:xfrm>
          <a:prstGeom prst="rect">
            <a:avLst/>
          </a:prstGeom>
        </p:spPr>
        <p:txBody>
          <a:bodyPr wrap="square">
            <a:spAutoFit/>
          </a:bodyPr>
          <a:lstStyle/>
          <a:p>
            <a:r>
              <a:rPr lang="cs-CZ" sz="800" dirty="0" smtClean="0">
                <a:latin typeface="Arial" pitchFamily="34" charset="0"/>
                <a:cs typeface="Arial" pitchFamily="34" charset="0"/>
              </a:rPr>
              <a:t>Oldenhorn (3123 m)</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d:\Users\Marta\Desktop\Marta mobil Švýcarsko\IMG_20210810_09353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4" name="Obdélník 3"/>
          <p:cNvSpPr/>
          <p:nvPr/>
        </p:nvSpPr>
        <p:spPr>
          <a:xfrm>
            <a:off x="6643702" y="3929066"/>
            <a:ext cx="2428892" cy="400110"/>
          </a:xfrm>
          <a:prstGeom prst="rect">
            <a:avLst/>
          </a:prstGeom>
        </p:spPr>
        <p:txBody>
          <a:bodyPr wrap="square">
            <a:spAutoFit/>
          </a:bodyPr>
          <a:lstStyle/>
          <a:p>
            <a:r>
              <a:rPr lang="cs-CZ" sz="1000" i="1" dirty="0" smtClean="0"/>
              <a:t>V Les Mosses nalézáme odbočku k dnešnímu výstupu na Pic Chaussy (pik šósy).</a:t>
            </a:r>
            <a:endParaRPr lang="cs-CZ" sz="10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122" name="Picture 2" descr="d:\Users\Marta\Downloads\mapy(227).png"/>
          <p:cNvPicPr>
            <a:picLocks noGrp="1" noChangeAspect="1" noChangeArrowheads="1"/>
          </p:cNvPicPr>
          <p:nvPr>
            <p:ph idx="1"/>
          </p:nvPr>
        </p:nvPicPr>
        <p:blipFill>
          <a:blip r:embed="rId2"/>
          <a:srcRect/>
          <a:stretch>
            <a:fillRect/>
          </a:stretch>
        </p:blipFill>
        <p:spPr bwMode="auto">
          <a:xfrm>
            <a:off x="0" y="0"/>
            <a:ext cx="9144000" cy="6357958"/>
          </a:xfrm>
          <a:prstGeom prst="rect">
            <a:avLst/>
          </a:prstGeom>
          <a:solidFill>
            <a:srgbClr val="00B050"/>
          </a:solidFill>
          <a:ln>
            <a:noFill/>
          </a:ln>
        </p:spPr>
      </p:pic>
      <p:sp>
        <p:nvSpPr>
          <p:cNvPr id="5" name="Elipsa 4"/>
          <p:cNvSpPr/>
          <p:nvPr/>
        </p:nvSpPr>
        <p:spPr>
          <a:xfrm flipH="1">
            <a:off x="3357554" y="2428868"/>
            <a:ext cx="214314" cy="21431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Šipka doprava 6"/>
          <p:cNvSpPr/>
          <p:nvPr/>
        </p:nvSpPr>
        <p:spPr>
          <a:xfrm rot="18672299" flipV="1">
            <a:off x="3805031" y="2037824"/>
            <a:ext cx="355126" cy="10097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Šipka dolů 7"/>
          <p:cNvSpPr/>
          <p:nvPr/>
        </p:nvSpPr>
        <p:spPr>
          <a:xfrm rot="15984143" flipH="1">
            <a:off x="5190570" y="1388886"/>
            <a:ext cx="120181" cy="36545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Šipka dolů 8"/>
          <p:cNvSpPr/>
          <p:nvPr/>
        </p:nvSpPr>
        <p:spPr>
          <a:xfrm rot="18892355">
            <a:off x="6217981" y="1663159"/>
            <a:ext cx="101028" cy="35348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Šipka doprava 9"/>
          <p:cNvSpPr/>
          <p:nvPr/>
        </p:nvSpPr>
        <p:spPr>
          <a:xfrm rot="8357993" flipV="1">
            <a:off x="5947944" y="2742261"/>
            <a:ext cx="341243" cy="10074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Elipsa 10"/>
          <p:cNvSpPr/>
          <p:nvPr/>
        </p:nvSpPr>
        <p:spPr>
          <a:xfrm flipV="1">
            <a:off x="5143504" y="3286124"/>
            <a:ext cx="500066" cy="5000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Šipka dolů 11"/>
          <p:cNvSpPr/>
          <p:nvPr/>
        </p:nvSpPr>
        <p:spPr>
          <a:xfrm rot="15878467" flipH="1">
            <a:off x="5900100" y="3350115"/>
            <a:ext cx="115564" cy="3623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Šipka dolů 12"/>
          <p:cNvSpPr/>
          <p:nvPr/>
        </p:nvSpPr>
        <p:spPr>
          <a:xfrm rot="21210197" flipH="1">
            <a:off x="6521492" y="3779255"/>
            <a:ext cx="101544" cy="37106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Šipka dolů 13"/>
          <p:cNvSpPr/>
          <p:nvPr/>
        </p:nvSpPr>
        <p:spPr>
          <a:xfrm rot="4810720">
            <a:off x="5921728" y="4454724"/>
            <a:ext cx="106948" cy="35195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5" name="Šipka dolů 14"/>
          <p:cNvSpPr/>
          <p:nvPr/>
        </p:nvSpPr>
        <p:spPr>
          <a:xfrm rot="7622516">
            <a:off x="4260137" y="4375636"/>
            <a:ext cx="114043" cy="3666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Šipka dolů 15"/>
          <p:cNvSpPr/>
          <p:nvPr/>
        </p:nvSpPr>
        <p:spPr>
          <a:xfrm rot="10800000" flipH="1">
            <a:off x="3357554" y="3643314"/>
            <a:ext cx="142876" cy="35719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6"/>
          <p:cNvSpPr/>
          <p:nvPr/>
        </p:nvSpPr>
        <p:spPr>
          <a:xfrm>
            <a:off x="857224" y="6429396"/>
            <a:ext cx="8286776" cy="338554"/>
          </a:xfrm>
          <a:prstGeom prst="rect">
            <a:avLst/>
          </a:prstGeom>
        </p:spPr>
        <p:txBody>
          <a:bodyPr wrap="square">
            <a:spAutoFit/>
          </a:bodyPr>
          <a:lstStyle/>
          <a:p>
            <a:r>
              <a:rPr lang="cs-CZ" sz="800" b="1" i="1" dirty="0" smtClean="0">
                <a:latin typeface="Arial" pitchFamily="34" charset="0"/>
                <a:cs typeface="Arial" pitchFamily="34" charset="0"/>
              </a:rPr>
              <a:t>K výchozímu bodu na Pic Chaussy jsme autem z Leysinu prudce klesli do Le Sépey a hned prudce vystoupali na malé parkoviště 1,5 km pod Les Mosses.</a:t>
            </a:r>
          </a:p>
          <a:p>
            <a:r>
              <a:rPr lang="cs-CZ" sz="800" b="1" i="1" dirty="0" smtClean="0">
                <a:latin typeface="Arial" pitchFamily="34" charset="0"/>
                <a:cs typeface="Arial" pitchFamily="34" charset="0"/>
              </a:rPr>
              <a:t>Délka pěší trasy 16 km, převýšení 1050 metrů.</a:t>
            </a:r>
            <a:endParaRPr lang="cs-CZ" sz="800" b="1" i="1" dirty="0">
              <a:latin typeface="Arial" pitchFamily="34" charset="0"/>
              <a:cs typeface="Arial" pitchFamily="34" charset="0"/>
            </a:endParaRPr>
          </a:p>
        </p:txBody>
      </p:sp>
      <p:sp>
        <p:nvSpPr>
          <p:cNvPr id="18" name="Obdélník 17"/>
          <p:cNvSpPr/>
          <p:nvPr/>
        </p:nvSpPr>
        <p:spPr>
          <a:xfrm>
            <a:off x="4786314" y="1142984"/>
            <a:ext cx="1000132" cy="215444"/>
          </a:xfrm>
          <a:prstGeom prst="rect">
            <a:avLst/>
          </a:prstGeom>
        </p:spPr>
        <p:txBody>
          <a:bodyPr wrap="square">
            <a:spAutoFit/>
          </a:bodyPr>
          <a:lstStyle/>
          <a:p>
            <a:r>
              <a:rPr lang="cs-CZ" sz="800" dirty="0" smtClean="0">
                <a:latin typeface="Arial" pitchFamily="34" charset="0"/>
                <a:cs typeface="Arial" pitchFamily="34" charset="0"/>
              </a:rPr>
              <a:t>Les Mosses</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6146" name="Picture 2" descr="d:\Users\Marta\Desktop\Marta mobil Švýcarsko\IMG_20210810_095231.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71406" y="1428736"/>
            <a:ext cx="3071834" cy="707886"/>
          </a:xfrm>
          <a:prstGeom prst="rect">
            <a:avLst/>
          </a:prstGeom>
        </p:spPr>
        <p:txBody>
          <a:bodyPr wrap="square">
            <a:spAutoFit/>
          </a:bodyPr>
          <a:lstStyle/>
          <a:p>
            <a:r>
              <a:rPr lang="cs-CZ" sz="1000" i="1" dirty="0" smtClean="0"/>
              <a:t>Po prudkém stoupání nad Les Mosses jsme odměněni fantastickým pohledem na hřeben Fribourských Alp nad řekou La Sarine. Vpravo vidíme krásný jehlan hory Vanil Noir, která je nejvyšším vrcholem této horské skupiny.</a:t>
            </a:r>
            <a:endParaRPr lang="cs-CZ" sz="10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7170" name="Picture 2" descr="d:\Users\Marta\Desktop\Marta mobil Švýcarsko\IMG_20210810_095406.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5929322" y="428604"/>
            <a:ext cx="3214678" cy="707886"/>
          </a:xfrm>
          <a:prstGeom prst="rect">
            <a:avLst/>
          </a:prstGeom>
        </p:spPr>
        <p:txBody>
          <a:bodyPr wrap="square">
            <a:spAutoFit/>
          </a:bodyPr>
          <a:lstStyle/>
          <a:p>
            <a:r>
              <a:rPr lang="cs-CZ" sz="1000" i="1" dirty="0" smtClean="0"/>
              <a:t>Následuje pohodlný přechod rozlehlou loukou. Za pahorky se ukazují další dvě úchvatné hory - Rocher du Midi a Gummfluh. Tyto vrcholy jsou turisticky dostupné, jen je třeba zabukovat ubytování v jejich blízkosti.</a:t>
            </a:r>
            <a:endParaRPr lang="cs-CZ" sz="10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8194" name="Picture 2" descr="d:\Users\Marta\Desktop\Marta mobil Švýcarsko\IMG_20210810_100115.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71406" y="285728"/>
            <a:ext cx="2214578" cy="400110"/>
          </a:xfrm>
          <a:prstGeom prst="rect">
            <a:avLst/>
          </a:prstGeom>
        </p:spPr>
        <p:txBody>
          <a:bodyPr wrap="square">
            <a:spAutoFit/>
          </a:bodyPr>
          <a:lstStyle/>
          <a:p>
            <a:r>
              <a:rPr lang="cs-CZ" sz="1000" i="1" dirty="0" smtClean="0"/>
              <a:t>Pohled na zelenou nádheru je směrem k Pic Chaussy, ale hora se zatím skrývá.</a:t>
            </a:r>
            <a:endParaRPr lang="cs-CZ" sz="10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9218" name="Picture 2" descr="d:\Users\Marta\Desktop\Marta mobil Švýcarsko\IMG_20210810_100145.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7500958" y="5715016"/>
            <a:ext cx="1643042" cy="400110"/>
          </a:xfrm>
          <a:prstGeom prst="rect">
            <a:avLst/>
          </a:prstGeom>
        </p:spPr>
        <p:txBody>
          <a:bodyPr wrap="square">
            <a:spAutoFit/>
          </a:bodyPr>
          <a:lstStyle/>
          <a:p>
            <a:r>
              <a:rPr lang="cs-CZ" sz="1000" i="1" dirty="0" smtClean="0"/>
              <a:t>Marta nese na batohu svůj nový talisman - sovičku.</a:t>
            </a:r>
            <a:endParaRPr lang="cs-CZ" sz="10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42" name="Picture 2" descr="d:\Users\Marta\Desktop\Marta mobil Švýcarsko\IMG_20210810_10292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4" name="Šipka dolů 3"/>
          <p:cNvSpPr/>
          <p:nvPr/>
        </p:nvSpPr>
        <p:spPr>
          <a:xfrm rot="1789584">
            <a:off x="6724913" y="3715743"/>
            <a:ext cx="65387" cy="23054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Obdélník 4"/>
          <p:cNvSpPr/>
          <p:nvPr/>
        </p:nvSpPr>
        <p:spPr>
          <a:xfrm>
            <a:off x="142844" y="1000109"/>
            <a:ext cx="2428892" cy="400110"/>
          </a:xfrm>
          <a:prstGeom prst="rect">
            <a:avLst/>
          </a:prstGeom>
        </p:spPr>
        <p:txBody>
          <a:bodyPr wrap="square">
            <a:spAutoFit/>
          </a:bodyPr>
          <a:lstStyle/>
          <a:p>
            <a:r>
              <a:rPr lang="cs-CZ" sz="1000" i="1" dirty="0" smtClean="0"/>
              <a:t>Při stoupání k jezeru Lioson je vidět krajina jak z westernu, i s indiánskou vesnicí.</a:t>
            </a:r>
            <a:endParaRPr lang="cs-CZ" sz="10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1266" name="Picture 2" descr="d:\Users\Marta\Desktop\Marta mobil Švýcarsko\IMG_20210810_103544.jpg"/>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p:spPr>
      </p:pic>
      <p:sp>
        <p:nvSpPr>
          <p:cNvPr id="4" name="Obdélník 3"/>
          <p:cNvSpPr/>
          <p:nvPr/>
        </p:nvSpPr>
        <p:spPr>
          <a:xfrm>
            <a:off x="7572396" y="428604"/>
            <a:ext cx="1500197" cy="400110"/>
          </a:xfrm>
          <a:prstGeom prst="rect">
            <a:avLst/>
          </a:prstGeom>
        </p:spPr>
        <p:txBody>
          <a:bodyPr wrap="square">
            <a:spAutoFit/>
          </a:bodyPr>
          <a:lstStyle/>
          <a:p>
            <a:r>
              <a:rPr lang="cs-CZ" sz="1000" i="1" dirty="0" smtClean="0"/>
              <a:t>Nový kamarád se sprchou u jezera Lioson.</a:t>
            </a:r>
            <a:endParaRPr lang="cs-CZ" sz="10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432</Words>
  <Application>Microsoft Office PowerPoint</Application>
  <PresentationFormat>Předvádění na obrazovce (4:3)</PresentationFormat>
  <Paragraphs>29</Paragraphs>
  <Slides>19</Slides>
  <Notes>0</Notes>
  <HiddenSlides>0</HiddenSlides>
  <MMClips>0</MMClips>
  <ScaleCrop>false</ScaleCrop>
  <HeadingPairs>
    <vt:vector size="4" baseType="variant">
      <vt:variant>
        <vt:lpstr>Motiv</vt:lpstr>
      </vt:variant>
      <vt:variant>
        <vt:i4>1</vt:i4>
      </vt:variant>
      <vt:variant>
        <vt:lpstr>Nadpisy snímků</vt:lpstr>
      </vt:variant>
      <vt:variant>
        <vt:i4>19</vt:i4>
      </vt:variant>
    </vt:vector>
  </HeadingPairs>
  <TitlesOfParts>
    <vt:vector size="20"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Uživatel systému Windows</dc:creator>
  <cp:lastModifiedBy>Uživatel systému Windows</cp:lastModifiedBy>
  <cp:revision>34</cp:revision>
  <dcterms:created xsi:type="dcterms:W3CDTF">2021-12-20T15:16:45Z</dcterms:created>
  <dcterms:modified xsi:type="dcterms:W3CDTF">2021-12-27T09:18:58Z</dcterms:modified>
</cp:coreProperties>
</file>